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7" r:id="rId2"/>
    <p:sldId id="257" r:id="rId3"/>
    <p:sldId id="258" r:id="rId4"/>
    <p:sldId id="259" r:id="rId5"/>
    <p:sldId id="294" r:id="rId6"/>
    <p:sldId id="295" r:id="rId7"/>
    <p:sldId id="260" r:id="rId8"/>
    <p:sldId id="296" r:id="rId9"/>
    <p:sldId id="261" r:id="rId10"/>
    <p:sldId id="262" r:id="rId11"/>
    <p:sldId id="286" r:id="rId12"/>
    <p:sldId id="282" r:id="rId13"/>
    <p:sldId id="290" r:id="rId14"/>
    <p:sldId id="263" r:id="rId15"/>
    <p:sldId id="298" r:id="rId16"/>
    <p:sldId id="299" r:id="rId17"/>
    <p:sldId id="300" r:id="rId18"/>
    <p:sldId id="301" r:id="rId19"/>
    <p:sldId id="283" r:id="rId20"/>
    <p:sldId id="287" r:id="rId21"/>
    <p:sldId id="264" r:id="rId22"/>
    <p:sldId id="291" r:id="rId23"/>
    <p:sldId id="265" r:id="rId24"/>
    <p:sldId id="266" r:id="rId25"/>
    <p:sldId id="302" r:id="rId26"/>
    <p:sldId id="303" r:id="rId27"/>
    <p:sldId id="304" r:id="rId28"/>
    <p:sldId id="305" r:id="rId29"/>
    <p:sldId id="27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1CCE3E"/>
    <a:srgbClr val="CC0066"/>
    <a:srgbClr val="002CB8"/>
    <a:srgbClr val="336600"/>
    <a:srgbClr val="2B7589"/>
    <a:srgbClr val="22682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5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12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26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43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1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2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5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4.png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865055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bvmwib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gvngy`v</a:t>
            </a:r>
            <a:endParaRPr lang="en-US" sz="48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sz="48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yj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0961" name="Picture 1" descr="H:\lab apparatus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1905000"/>
            <a:ext cx="4923019" cy="49529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22860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U÷wUDe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9937" name="Picture 1" descr="H:\lab apparatus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3812" y="1981201"/>
            <a:ext cx="4690188" cy="4876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22860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weKvi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2860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weKvi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8919" name="Picture 7" descr="H:\lab apparatus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943100"/>
            <a:ext cx="4724400" cy="491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3009" name="Picture 1" descr="H:\lab apparatus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8675" y="2057400"/>
            <a:ext cx="4505325" cy="4800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22860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KwbK¨vj</a:t>
            </a:r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d¬v</a:t>
            </a:r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¯‹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7905" name="Picture 17" descr="H:\lab apparatus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905000"/>
            <a:ext cx="3124200" cy="4968725"/>
          </a:xfrm>
          <a:prstGeom prst="rect">
            <a:avLst/>
          </a:prstGeom>
          <a:noFill/>
        </p:spPr>
      </p:pic>
      <p:pic>
        <p:nvPicPr>
          <p:cNvPr id="37906" name="Picture 18" descr="H:\lab apparatus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905000"/>
            <a:ext cx="2590800" cy="495300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0" y="22860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gvc‡PvO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 wbivc` 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476500"/>
            <a:ext cx="1905000" cy="1905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5" y="4724400"/>
            <a:ext cx="2638425" cy="17335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1000" y="2514600"/>
            <a:ext cx="213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err="1">
                <a:latin typeface="SutonnyMJ" pitchFamily="2" charset="0"/>
                <a:cs typeface="SutonnyMJ" pitchFamily="2" charset="0"/>
              </a:rPr>
              <a:t>d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v‡bj</a:t>
            </a:r>
            <a:endParaRPr lang="en-US" sz="4000" b="1" u="sng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0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 wbivc` 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866" y="2590800"/>
            <a:ext cx="1726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err="1" smtClean="0">
                <a:latin typeface="SutonnyMJ" pitchFamily="2" charset="0"/>
                <a:cs typeface="SutonnyMJ" pitchFamily="2" charset="0"/>
              </a:rPr>
              <a:t>gvcb</a:t>
            </a:r>
            <a:r>
              <a:rPr lang="en-US" sz="36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latin typeface="SutonnyMJ" pitchFamily="2" charset="0"/>
                <a:cs typeface="SutonnyMJ" pitchFamily="2" charset="0"/>
              </a:rPr>
              <a:t>d¬v</a:t>
            </a:r>
            <a:r>
              <a:rPr lang="en-US" sz="3600" b="1" u="sng" dirty="0" smtClean="0">
                <a:latin typeface="SutonnyMJ" pitchFamily="2" charset="0"/>
                <a:cs typeface="SutonnyMJ" pitchFamily="2" charset="0"/>
              </a:rPr>
              <a:t>¯‹</a:t>
            </a:r>
            <a:endParaRPr lang="en-US" sz="3600" b="1" u="sng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825" y="2505074"/>
            <a:ext cx="3076575" cy="2524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1" y="2119312"/>
            <a:ext cx="2057400" cy="313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46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 wbivc` 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0624"/>
            <a:ext cx="4800600" cy="36605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850" y="2362200"/>
            <a:ext cx="3105150" cy="2819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43000" y="5955268"/>
            <a:ext cx="1213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¯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ú¨vPzjv</a:t>
            </a:r>
            <a:endParaRPr lang="en-US" sz="32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7887" y="5498068"/>
            <a:ext cx="1446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IqvP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Møvk</a:t>
            </a:r>
            <a:endParaRPr lang="en-US" sz="3200" b="1" u="sng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1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1" y="2157412"/>
            <a:ext cx="3124199" cy="32527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05200" y="5802868"/>
            <a:ext cx="2242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Iqvk</a:t>
            </a:r>
            <a:r>
              <a:rPr lang="en-US" sz="4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b="1" u="sng" dirty="0" err="1" smtClean="0">
                <a:latin typeface="SutonnyMJ" pitchFamily="2" charset="0"/>
                <a:cs typeface="SutonnyMJ" pitchFamily="2" charset="0"/>
              </a:rPr>
              <a:t>evZj</a:t>
            </a:r>
            <a:endParaRPr lang="en-US" sz="4000" b="1" u="sng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5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3" name="irc_mi" descr="http://www.seton.co.uk/media/catalog/product/cache/3/image/85e4522595efc69f496374d01ef2bf13/1420522956/d/m/dmeu_chl91_std.lang.all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1" y="1828801"/>
            <a:ext cx="533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8194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72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72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sz="72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72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72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02150" y="3365500"/>
          <a:ext cx="1397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7" name="Equation" r:id="rId3" imgW="139680" imgH="126720" progId="Equation.3">
                  <p:embed/>
                </p:oleObj>
              </mc:Choice>
              <mc:Fallback>
                <p:oleObj name="Equation" r:id="rId3" imgW="139680" imgH="126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365500"/>
                        <a:ext cx="1397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9" name="irc_mi" descr="https://upload.wikimedia.org/wikipedia/commons/thumb/4/43/ECB_Hazard_Symbol_T%2B.svg/500px-ECB_Hazard_Symbol_T%2B.svg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0999" y="1905001"/>
            <a:ext cx="495300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2" name="irc_mi" descr="http://images.mysafetysign.com/img/lg/I/iso-fire-hazard-warning-symbol-is-2059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1" y="1905001"/>
            <a:ext cx="5638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2" name="irc_mi" descr="http://image.shutterstock.com/display_pic_with_logo/1084736/117096934/stock-vector-hazard-symbol-dangerous-for-the-environment-11709693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905000"/>
            <a:ext cx="5257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26" name="irc_mi" descr="http://www.signwise.ie/images/products/8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1" y="1981201"/>
            <a:ext cx="5105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3" name="irc_mi" descr="http://previews.123rf.com/images/ku2raza/ku2raza1202/ku2raza120200032/12178553-Label-caution-sign-Radiation-Hazard-symbol-25-jpg-Stock-Vector-radioactiv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1905000"/>
            <a:ext cx="56388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51091"/>
            <a:ext cx="9144000" cy="854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cj-eyw½ </a:t>
            </a:r>
            <a:r>
              <a:rPr lang="en-US" sz="3600" dirty="0" err="1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e¨v‡jÝ</a:t>
            </a:r>
            <a:r>
              <a:rPr lang="en-US" sz="3600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 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905000"/>
            <a:ext cx="8915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cjeyw½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e¨v‡jÝ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†`L‡Z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A‡bKUv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evRv‡i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cÖPwjZ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uvwocvjøvi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b¨vq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|`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uvwocvjøvi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e¯‘ I fi ¯’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vc‡bi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`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ywU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cvjøv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c¨vb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exg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Szjv‡bv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exg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c‡q›Uvi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Szjv‡bv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wb‡Pi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c‡q›Uvi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†¯‹‡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ji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mv‡_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cjeyw½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e¨v‡j‡Ýi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w`‡Ki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Avbyf~wgK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jwU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†¯‹j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bv‡g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cwiwPZ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100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wef³|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5mg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Kg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f‡ii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QvU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emv‡bv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evn‡Ki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†¯‹‡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ji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h‡Kv‡bv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RvqMvq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emv‡bv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cjeyw½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e¨v‡jÝi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jwU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10wU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wef³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h_v‡b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cÖwZwU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fvM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10wU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QvU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QvU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wef³|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577477"/>
            <a:ext cx="3276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SutonnyMJ" pitchFamily="2" charset="0"/>
                <a:cs typeface="SutonnyMJ" pitchFamily="2" charset="0"/>
              </a:rPr>
              <a:t>e¨v‡j‡Ý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---</a:t>
            </a: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1.cvjøv</a:t>
            </a: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2.cvjøv w¯’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iKvix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3.cvjøvbvoY ¯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Œz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4.c‡q›Uvi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7300" y="4718566"/>
            <a:ext cx="2391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5.ivBWvi</a:t>
            </a: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6.`vMvwš^Z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exg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7.mgZjxq ¯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Œz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8.Kv‡Vi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•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0" y="5169110"/>
            <a:ext cx="76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1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51091"/>
            <a:ext cx="9144000" cy="854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3600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aªæeK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5922" y="2079099"/>
            <a:ext cx="8991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utonnyMJ" pitchFamily="2" charset="0"/>
                <a:cs typeface="SutonnyMJ" pitchFamily="2" charset="0"/>
              </a:rPr>
              <a:t>†h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e¨v‡jÝ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evg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k~b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¨ `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vM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ïiæ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me©Wv‡b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100 `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vMvwš^Z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†¯‹‡j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wbb©q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m~ÎwU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-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022109"/>
              </p:ext>
            </p:extLst>
          </p:nvPr>
        </p:nvGraphicFramePr>
        <p:xfrm>
          <a:off x="1550012" y="3833425"/>
          <a:ext cx="5859732" cy="130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Equation" r:id="rId4" imgW="1955520" imgH="406080" progId="Equation.3">
                  <p:embed/>
                </p:oleObj>
              </mc:Choice>
              <mc:Fallback>
                <p:oleObj name="Equation" r:id="rId4" imgW="195552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0012" y="3833425"/>
                        <a:ext cx="5859732" cy="1307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181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51091"/>
            <a:ext cx="9144000" cy="854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ivBWvi aªæeK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905000"/>
            <a:ext cx="8991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utonnyMJ" pitchFamily="2" charset="0"/>
                <a:cs typeface="SutonnyMJ" pitchFamily="2" charset="0"/>
              </a:rPr>
              <a:t>†h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e¨v‡jÝ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gvSLv‡b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k~b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¨ `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vM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ïiæ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yB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cv‡k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0-50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0-100 `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vMvwš^Z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†¯‹‡j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ivBWvi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wbb©q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m~ÎwU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-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199" y="4038599"/>
            <a:ext cx="100667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33171"/>
              </p:ext>
            </p:extLst>
          </p:nvPr>
        </p:nvGraphicFramePr>
        <p:xfrm>
          <a:off x="1600200" y="4038600"/>
          <a:ext cx="629492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4" imgW="1954951" imgH="406224" progId="Equation.3">
                  <p:embed/>
                </p:oleObj>
              </mc:Choice>
              <mc:Fallback>
                <p:oleObj name="Equation" r:id="rId4" imgW="1954951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038600"/>
                        <a:ext cx="6294922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96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199" y="4038599"/>
            <a:ext cx="100667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1275427"/>
            <a:ext cx="9067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: cjeyw½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e¨v‡j‡Ýi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evg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cvjøvq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fwZ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IRb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evZj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i‡L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Wvb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cvjøvq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50g, 20g, 200mg, 20mg 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10mg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Pvcv‡bv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n‡jv|mgZv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5mg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f‡ii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ivBWviwU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b¤^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v‡M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miv‡bv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n‡jv|bgybv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fwZ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IRb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evZ‡ji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gvU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fi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Ki|ivBWvi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ex‡gi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fvM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| </a:t>
            </a:r>
          </a:p>
        </p:txBody>
      </p:sp>
    </p:spTree>
    <p:extLst>
      <p:ext uri="{BB962C8B-B14F-4D97-AF65-F5344CB8AC3E}">
        <p14:creationId xmlns:p14="http://schemas.microsoft.com/office/powerpoint/2010/main" val="31685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1200"/>
            <a:ext cx="493757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`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95400"/>
            <a:ext cx="9144000" cy="7694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10000"/>
                <a:alpha val="43000"/>
              </a:schemeClr>
            </a:solidFill>
          </a:ln>
          <a:scene3d>
            <a:camera prst="orthographicFront"/>
            <a:lightRig rig="threePt" dir="t"/>
          </a:scene3d>
          <a:sp3d>
            <a:bevelB prst="relaxedInset"/>
          </a:sp3d>
        </p:spPr>
        <p:txBody>
          <a:bodyPr wrap="square">
            <a:spAutoFit/>
          </a:bodyPr>
          <a:lstStyle/>
          <a:p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K¬vmwU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yBwU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wef³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4400" u="sng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1</a:t>
            </a:r>
            <a:r>
              <a:rPr lang="en-US" sz="44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4400" dirty="0">
              <a:solidFill>
                <a:srgbClr val="002CB8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257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2</a:t>
            </a:r>
            <a:r>
              <a:rPr lang="en-US" sz="44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wec¾bK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cÖZxK</a:t>
            </a:r>
            <a:endParaRPr lang="en-US" sz="44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9" name="Picture 8" descr="http://www.labsupply.com.au/NON-INTERCHANGEABLE/VOLUMETRIC%20GLASSWARE/VOLUMETRIC%20GRAPHICS/PIPB-48d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905000"/>
            <a:ext cx="533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21336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wc‡cU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Picture 4" descr="http://g03.a.alicdn.com/kf/HTB10c3pHVXXXXcaXXXXq6xXFXXXK/free-shipping-font-b-1ml-b-font-glass-font-b-pipette-b-font-with-rubber-ca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905000"/>
            <a:ext cx="54102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21336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wc‡cU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Picture 4" descr="https://encrypted-tbn2.gstatic.com/images?q=tbn:ANd9GcQg3_9g5tU1p7GJELCqOgphMQqk-ublpHHUL9JE3jFX25LjqvjC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1" y="1981200"/>
            <a:ext cx="5943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21336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wc‡cU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502150" y="3365500"/>
          <a:ext cx="1397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4" imgW="139680" imgH="126720" progId="Equation.3">
                  <p:embed/>
                </p:oleObj>
              </mc:Choice>
              <mc:Fallback>
                <p:oleObj name="Equation" r:id="rId4" imgW="139680" imgH="12672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365500"/>
                        <a:ext cx="1397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016466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8" name="irc_mi" descr="http://geckooptical.com/wp-content/uploads/2013/09/100ml_burette_with_retort_stand_21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1905000"/>
            <a:ext cx="403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0" y="21336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ey</a:t>
            </a:r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iU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irc_mi" descr="http://www.ctgclean.com/tech-blog/wp-content/uploads/Buret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200"/>
            <a:ext cx="464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22860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ey</a:t>
            </a:r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iU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8226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e¨venvi</a:t>
            </a:r>
            <a:endParaRPr lang="en-US" sz="36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j¨ve‡iUwii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wbivc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e¨envi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1985" name="Picture 1" descr="H:\lab apparatu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1981200"/>
            <a:ext cx="5029200" cy="4800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22860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u="sng" dirty="0" err="1" smtClean="0">
                <a:latin typeface="SutonnyMJ" pitchFamily="2" charset="0"/>
                <a:cs typeface="SutonnyMJ" pitchFamily="2" charset="0"/>
              </a:rPr>
              <a:t>U÷wUDe</a:t>
            </a:r>
            <a:endParaRPr lang="en-US" sz="5400" b="1" u="sng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2670</TotalTime>
  <Words>607</Words>
  <Application>Microsoft Office PowerPoint</Application>
  <PresentationFormat>On-screen Show (4:3)</PresentationFormat>
  <Paragraphs>93</Paragraphs>
  <Slides>29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SutonnyMJ</vt:lpstr>
      <vt:lpstr>Times New Roman</vt:lpstr>
      <vt:lpstr>Office Theme</vt:lpstr>
      <vt:lpstr>Equation</vt:lpstr>
      <vt:lpstr>Microsoft Equation 3.0</vt:lpstr>
      <vt:lpstr>PowerPoint Presentation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PowerPoint Presentation</vt:lpstr>
      <vt:lpstr>PowerPoint Presentation</vt:lpstr>
      <vt:lpstr>PowerPoint Presentation</vt:lpstr>
      <vt:lpstr>PowerPoint Presentation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j¨ve‡iUwii wbivc` e¨envi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ASUS</cp:lastModifiedBy>
  <cp:revision>404</cp:revision>
  <dcterms:created xsi:type="dcterms:W3CDTF">2015-04-24T03:54:46Z</dcterms:created>
  <dcterms:modified xsi:type="dcterms:W3CDTF">2016-07-21T00:49:51Z</dcterms:modified>
</cp:coreProperties>
</file>